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5"/>
  </p:sldMasterIdLst>
  <p:notesMasterIdLst>
    <p:notesMasterId r:id="rId17"/>
  </p:notesMasterIdLst>
  <p:sldIdLst>
    <p:sldId id="281" r:id="rId6"/>
    <p:sldId id="286" r:id="rId7"/>
    <p:sldId id="282" r:id="rId8"/>
    <p:sldId id="283" r:id="rId9"/>
    <p:sldId id="289" r:id="rId10"/>
    <p:sldId id="290" r:id="rId11"/>
    <p:sldId id="288" r:id="rId12"/>
    <p:sldId id="291" r:id="rId13"/>
    <p:sldId id="292" r:id="rId14"/>
    <p:sldId id="293" r:id="rId15"/>
    <p:sldId id="294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98" autoAdjust="0"/>
  </p:normalViewPr>
  <p:slideViewPr>
    <p:cSldViewPr>
      <p:cViewPr varScale="1">
        <p:scale>
          <a:sx n="70" d="100"/>
          <a:sy n="70" d="100"/>
        </p:scale>
        <p:origin x="18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F508E-DBAE-4398-9FC7-BECC1A004CA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7FBEB-EB23-4FFF-B48C-71BD61CA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portion of our training is applicable to </a:t>
            </a:r>
            <a:r>
              <a:rPr lang="en-US" u="sng" dirty="0"/>
              <a:t>all</a:t>
            </a:r>
            <a:r>
              <a:rPr lang="en-US" dirty="0"/>
              <a:t> MCAS Miramar personnel involved in procurement of products and services - which is a broad audience!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8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attendees that MCAS Miramar is basically a city with numerous organizations procuring a wide-variety of products and services daily. Procurement decisions are made by many personnel and each of these decisions impacts the environment.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procurement principles should be applied at home and the workplace.</a:t>
            </a:r>
          </a:p>
          <a:p>
            <a:endParaRPr lang="en-US" dirty="0"/>
          </a:p>
          <a:p>
            <a:r>
              <a:rPr lang="en-US" dirty="0"/>
              <a:t>Green procurement extends well beyond the purchase of safer hazardous materials. It includes energy- and water-efficient appliances, biobased fuels, products made from recycled materials, alternative-fuel vehicles, etc.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Preference for green products and services is required </a:t>
            </a:r>
            <a:r>
              <a:rPr lang="en-US" u="sng" dirty="0"/>
              <a:t>throughout</a:t>
            </a:r>
            <a:r>
              <a:rPr lang="en-US" dirty="0"/>
              <a:t> the Marine Corps.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green procurement can be applied to services as well as products. For example, specifying in a Request For Proposal (RFP) that carpet for a building renovation consist of &gt;25% recycled materials.</a:t>
            </a:r>
          </a:p>
          <a:p>
            <a:endParaRPr lang="en-US" dirty="0"/>
          </a:p>
          <a:p>
            <a:r>
              <a:rPr lang="en-US" dirty="0"/>
              <a:t>Use of local suppliers cuts down on GHG emissions.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GPC is a comprehensive resource that helps identify green products and services and applicable green purchasing requirements by consolidating and organizing information from various Federal environmental programs into a single location.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GPC should be the first stop prior to making a procurement decision.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direct links to GSA Advantage.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wide-variety of product and service areas where green procurement alternatives can be readily identified.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links will lead users to more information and specific green product alternatives.</a:t>
            </a:r>
          </a:p>
          <a:p>
            <a:endParaRPr lang="en-US" dirty="0"/>
          </a:p>
          <a:p>
            <a:r>
              <a:rPr lang="en-US" dirty="0"/>
              <a:t>Note that MCO 5090.2 emphasizes the 7 green procurement categories listed in the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5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Products with these labels identify those meeting EPA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again that green procurement requirements should be included within RFPs and contract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4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934DC7-BD02-4123-B249-CB6466174D8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ftool.gov/greenprocure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Greening Through Procurement</a:t>
            </a:r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00" y="2134561"/>
            <a:ext cx="391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01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55" y="990600"/>
            <a:ext cx="82597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Green Procurement Tips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Look for the Energy Star® label when procuring new lightbulbs, appliances, electronics, etc.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Look for </a:t>
            </a:r>
            <a:r>
              <a:rPr lang="en-US" sz="2200" dirty="0" err="1"/>
              <a:t>WaterSense</a:t>
            </a:r>
            <a:r>
              <a:rPr lang="en-US" sz="2200" dirty="0"/>
              <a:t>® or </a:t>
            </a:r>
            <a:r>
              <a:rPr lang="en-US" sz="2200" dirty="0" err="1"/>
              <a:t>WaterWise</a:t>
            </a:r>
            <a:r>
              <a:rPr lang="en-US" sz="2200" dirty="0"/>
              <a:t>® labels when purchasing new toilets, showerheads, faucets, and establish requirements to meet these standards for any future building construction, renovation, or repair.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Utilize the Green Procurement Compilation (GPC) alternative fuel vehicle page to access vehicle purchase and leasing options through GSA.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Utilize the DOE Alternative Fuels Data Center to identify fueling options.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8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55" y="990600"/>
            <a:ext cx="82597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Green Procurement Tips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Consider non-traditional electric vehicles as substitutes for trucks in various functions around the installation, such as public works maintenance activities.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Make all hazardous material purchases through the MCAS Miramar HazMin Center located at located at Building 8672.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Identify safer products through the GPC and USEPA Safer Choice websites.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7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267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MCAS Miramar: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Consumes a wide variety of hazardous, toxic, and non-renewable materials (e.g., fuel, paint, cleaners, plastics, etc.)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Procures a wide variety of </a:t>
            </a:r>
            <a:r>
              <a:rPr lang="en-US" sz="3200" u="sng" dirty="0"/>
              <a:t>products and services </a:t>
            </a:r>
            <a:r>
              <a:rPr lang="en-US" sz="3200" dirty="0"/>
              <a:t>daily through numerous contracts, credit cards, and other mechanisms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Generates large quantities of hazardous waste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Must comply with numerous environmental and safety requirements</a:t>
            </a:r>
          </a:p>
          <a:p>
            <a:pPr marL="457200" indent="-457200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495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000" b="1" dirty="0"/>
              <a:t>Sustainable or “Green” Procurement: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Gives preference to </a:t>
            </a:r>
            <a:r>
              <a:rPr lang="en-US" u="sng" dirty="0"/>
              <a:t>products and services </a:t>
            </a:r>
            <a:r>
              <a:rPr lang="en-US" dirty="0"/>
              <a:t>that have a lesser or reduced effect on human health and the environment when compared with competing products or services that serve the same purpose.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Lessens danger to human health and the environment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Reduces hazardous waste, environmental emissions, and compliance costs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Is applicable to all contracting/procurement actions/credit card purchases by Marine Corps commands, operations, and systems except military tactical vehicles and equipment</a:t>
            </a:r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1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440" y="762000"/>
            <a:ext cx="757394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Green Procurement Examples</a:t>
            </a:r>
          </a:p>
          <a:p>
            <a:endParaRPr lang="en-US" sz="1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Carpet with recovered material content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Paper products with recycled fiber content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Biodiesel fuel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Electric vehicles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Locally sourced products and services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Appliances with high Energy Star® ratings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Low-flow water fixtures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Bio-based and non-toxic cleaning products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8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55" y="990600"/>
            <a:ext cx="8839200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GSA Green Procurement Compilation (GPC)</a:t>
            </a:r>
          </a:p>
          <a:p>
            <a:pPr algn="ctr">
              <a:spcAft>
                <a:spcPts val="1200"/>
              </a:spcAft>
            </a:pPr>
            <a:r>
              <a:rPr lang="en-US" sz="2800" dirty="0">
                <a:hlinkClick r:id="rId3"/>
              </a:rPr>
              <a:t>https://sftool.gov/greenprocurement</a:t>
            </a:r>
            <a:endParaRPr lang="en-US" sz="2800" dirty="0"/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Gateway to identifying green </a:t>
            </a:r>
            <a:r>
              <a:rPr lang="en-US" sz="2400" u="sng" dirty="0"/>
              <a:t>products and services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Catalog of green purchasing options and requirements spanning the 27 product and 9 service categories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Provides direct product links to the GSA Advantage website to facilitate procurement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Provides example contract clauses and provisions addressing green procurement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CEB907-B4AA-4EBB-8450-5B82E8596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96460"/>
              </p:ext>
            </p:extLst>
          </p:nvPr>
        </p:nvGraphicFramePr>
        <p:xfrm>
          <a:off x="850896" y="1195827"/>
          <a:ext cx="7315200" cy="4396453"/>
        </p:xfrm>
        <a:graphic>
          <a:graphicData uri="http://schemas.openxmlformats.org/drawingml/2006/table">
            <a:tbl>
              <a:tblPr firstRow="1" firstCol="1" bandRow="1"/>
              <a:tblGrid>
                <a:gridCol w="2223247">
                  <a:extLst>
                    <a:ext uri="{9D8B030D-6E8A-4147-A177-3AD203B41FA5}">
                      <a16:colId xmlns:a16="http://schemas.microsoft.com/office/drawing/2014/main" val="40957659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81173465"/>
                    </a:ext>
                  </a:extLst>
                </a:gridCol>
                <a:gridCol w="2653553">
                  <a:extLst>
                    <a:ext uri="{9D8B030D-6E8A-4147-A177-3AD203B41FA5}">
                      <a16:colId xmlns:a16="http://schemas.microsoft.com/office/drawing/2014/main" val="669172271"/>
                    </a:ext>
                  </a:extLst>
                </a:gridCol>
              </a:tblGrid>
              <a:tr h="167536">
                <a:tc gridSpan="3"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Products</a:t>
                      </a:r>
                      <a:r>
                        <a:rPr lang="en-C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(number of subcategories)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06354"/>
                  </a:ext>
                </a:extLst>
              </a:tr>
              <a:tr h="405276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Appliances (21)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Biomedical Equipment and Supplies (17)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Finishes (18)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142251"/>
                  </a:ext>
                </a:extLst>
              </a:tr>
              <a:tr h="341269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Furnishings (7)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Cafeteria Products (28)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Cleaning Products (52)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434975"/>
                  </a:ext>
                </a:extLst>
              </a:tr>
              <a:tr h="163063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Materials (17)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Contracted Printing Products (8)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Doors and Windows (4)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071641"/>
                  </a:ext>
                </a:extLst>
              </a:tr>
              <a:tr h="341269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HVAC/Mechanical (24)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Landscaping Products (17)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Lighting and Ceiling Fans (16)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142076"/>
                  </a:ext>
                </a:extLst>
              </a:tr>
              <a:tr h="519476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Lube, Oil, Hydraulic Fluid, and Grease (20)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Miscellaneous (36)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Non-Paper Office Products (11)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728014"/>
                  </a:ext>
                </a:extLst>
              </a:tr>
              <a:tr h="341269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 Electronics (29)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Paper Office Products (10)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 and Recreation (12)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740840"/>
                  </a:ext>
                </a:extLst>
              </a:tr>
              <a:tr h="341269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Care (18)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Plumbing Systems (6)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Refrigeration Systems (2)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342665"/>
                  </a:ext>
                </a:extLst>
              </a:tr>
              <a:tr h="341269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Renewable Energy (9)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Roadway Construction (11)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Shipping, Packaging &amp; Packing Supplies (8)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94748"/>
                  </a:ext>
                </a:extLst>
              </a:tr>
              <a:tr h="315564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 Construction Products (6)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Traffic Control (8)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Vehicles and Vehicle Products (20)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685950"/>
                  </a:ext>
                </a:extLst>
              </a:tr>
              <a:tr h="163063">
                <a:tc gridSpan="3">
                  <a:txBody>
                    <a:bodyPr/>
                    <a:lstStyle/>
                    <a:p>
                      <a:pPr marL="0" marR="0" algn="ct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96942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Cafeteria &amp; Food Services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Leasing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Fleet Maintenance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014743"/>
                  </a:ext>
                </a:extLst>
              </a:tr>
              <a:tr h="226256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Janitorial Services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Landscaping Services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Laundry Services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645793"/>
                  </a:ext>
                </a:extLst>
              </a:tr>
              <a:tr h="297915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 &amp; Conference Services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Pest Management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Transportation Services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4021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8AA192-54BB-4DD6-8867-D619E0D9F9F6}"/>
              </a:ext>
            </a:extLst>
          </p:cNvPr>
          <p:cNvSpPr txBox="1"/>
          <p:nvPr/>
        </p:nvSpPr>
        <p:spPr>
          <a:xfrm>
            <a:off x="630679" y="715222"/>
            <a:ext cx="800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Green Procurement Compilation (GPC) Product and Service Categories</a:t>
            </a:r>
          </a:p>
        </p:txBody>
      </p:sp>
    </p:spTree>
    <p:extLst>
      <p:ext uri="{BB962C8B-B14F-4D97-AF65-F5344CB8AC3E}">
        <p14:creationId xmlns:p14="http://schemas.microsoft.com/office/powerpoint/2010/main" val="160442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57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Additional Green Procurement Resources</a:t>
            </a:r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9CFC84-0F91-4668-B1C3-27F3A0BE2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38866"/>
              </p:ext>
            </p:extLst>
          </p:nvPr>
        </p:nvGraphicFramePr>
        <p:xfrm>
          <a:off x="952500" y="867256"/>
          <a:ext cx="7239000" cy="4697389"/>
        </p:xfrm>
        <a:graphic>
          <a:graphicData uri="http://schemas.openxmlformats.org/drawingml/2006/table">
            <a:tbl>
              <a:tblPr firstRow="1" firstCol="1" bandRow="1"/>
              <a:tblGrid>
                <a:gridCol w="1695472">
                  <a:extLst>
                    <a:ext uri="{9D8B030D-6E8A-4147-A177-3AD203B41FA5}">
                      <a16:colId xmlns:a16="http://schemas.microsoft.com/office/drawing/2014/main" val="1504611080"/>
                    </a:ext>
                  </a:extLst>
                </a:gridCol>
                <a:gridCol w="5543528">
                  <a:extLst>
                    <a:ext uri="{9D8B030D-6E8A-4147-A177-3AD203B41FA5}">
                      <a16:colId xmlns:a16="http://schemas.microsoft.com/office/drawing/2014/main" val="904329657"/>
                    </a:ext>
                  </a:extLst>
                </a:gridCol>
              </a:tblGrid>
              <a:tr h="160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42950" algn="l"/>
                        </a:tabLst>
                      </a:pPr>
                      <a:r>
                        <a:rPr lang="en-US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9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98" marR="3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42950" algn="l"/>
                        </a:tabLs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Link(s)</a:t>
                      </a:r>
                      <a:endParaRPr lang="en-US" sz="9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98" marR="3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3578"/>
                  </a:ext>
                </a:extLst>
              </a:tr>
              <a:tr h="178807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https://sftool.gov/greenprocurement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329730"/>
                  </a:ext>
                </a:extLst>
              </a:tr>
              <a:tr h="422936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Recycled Content Products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CalRecycle.calrecycle.ca.gov/BuyRecycled/Manufacturers/Directory/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sftool.gov/gpcsearch?query=recycled+content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70193"/>
                  </a:ext>
                </a:extLst>
              </a:tr>
              <a:tr h="720097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Environmentally Preferable Products and Services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www.epeat.net/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CalRecycle.calrecycle.ca.gov/BuyRecycled/Manufacturers/Directory/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https://www.epa.gov/greenerproducts/recommendations-specifications-standards-and-ecolabels-federal-purchasing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53936"/>
                  </a:ext>
                </a:extLst>
              </a:tr>
              <a:tr h="263283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Biobased Products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https://www.biopreferred.gov/BioPreferred/faces/catalog/Catalog.xhtml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233982"/>
                  </a:ext>
                </a:extLst>
              </a:tr>
              <a:tr h="87975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 and Water Efficient Products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https://www.energy.gov/eere/femp/search-energy-efficient-products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www.energystar.gov/products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www.energy.gov/eere/femp/best-management-practices-water-efficiency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www.epa.gov/watersense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159797"/>
                  </a:ext>
                </a:extLst>
              </a:tr>
              <a:tr h="1154769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Alternative Fuel and Electric Vehicles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https://sftool.gov/greenprocurement/green-products/18/vehicles-vehicle-products/1485/alternative-fuel-vehicles/0?addon=False&amp;active=details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https://www.gsa.gov/buying-selling/products-services/transportation-logistics-services/fleet-management/vehicle-leasing/alternative-fuel-vehicles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https://afdc.energy.gov/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https://gem.polaris.com/en-us/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875720"/>
                  </a:ext>
                </a:extLst>
              </a:tr>
              <a:tr h="263283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Products using renewable energy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https://sftool.gov/greenprocurement/green-products/15/renewable-energy/0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863001"/>
                  </a:ext>
                </a:extLst>
              </a:tr>
              <a:tr h="400792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Alternatives to hazardous or toxic chemicals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https://www.epa.gov/saferchoice/products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98" marR="32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02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91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533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EPA-Recommended Green Product Labels</a:t>
            </a:r>
            <a:endParaRPr lang="en-US" sz="2400" dirty="0"/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9ABED-4ECC-4A15-8A8D-98DEED302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995066"/>
            <a:ext cx="3806299" cy="55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5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55" y="990600"/>
            <a:ext cx="81835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Green Procurement Tips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Look for product labels that indicate the highest percentage of post-consumer recovered material content.</a:t>
            </a:r>
          </a:p>
          <a:p>
            <a:pPr marL="283464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When placing service orders or working with outside contractors, include recycled or recovered material content as a requirement for all materials used. </a:t>
            </a:r>
          </a:p>
          <a:p>
            <a:pPr marL="283464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the USEPA EPEAT tool when purchasing electronic products.</a:t>
            </a:r>
          </a:p>
          <a:p>
            <a:pPr marL="283464" indent="-342900">
              <a:buFont typeface="Arial" panose="020B0604020202020204" pitchFamily="34" charset="0"/>
              <a:buChar char="•"/>
            </a:pPr>
            <a:r>
              <a:rPr lang="en-US" sz="2200" dirty="0"/>
              <a:t>When placing service orders or developing RFPs, establish a percentage requirement for any wood that is used to be derived from a sustainably managed forest.</a:t>
            </a:r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86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8955cf-2400-4265-ac8b-8629dd3a8c8b">YK6XSQF3TTZ5-9-2384</_dlc_DocId>
    <_dlc_DocIdUrl xmlns="9c8955cf-2400-4265-ac8b-8629dd3a8c8b">
      <Url>https://portal.3maw.usmc.mil/doss/_layouts/DocIdRedir.aspx?ID=YK6XSQF3TTZ5-9-2384</Url>
      <Description>YK6XSQF3TTZ5-9-2384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7DE63CEF86C548881C11C7ACD74E5A" ma:contentTypeVersion="2" ma:contentTypeDescription="Create a new document." ma:contentTypeScope="" ma:versionID="c6675b63d1ee11ca3697d289cc614e70">
  <xsd:schema xmlns:xsd="http://www.w3.org/2001/XMLSchema" xmlns:xs="http://www.w3.org/2001/XMLSchema" xmlns:p="http://schemas.microsoft.com/office/2006/metadata/properties" xmlns:ns2="9c8955cf-2400-4265-ac8b-8629dd3a8c8b" targetNamespace="http://schemas.microsoft.com/office/2006/metadata/properties" ma:root="true" ma:fieldsID="95cb32bbdb7e86dc2f07d35850014902" ns2:_="">
    <xsd:import namespace="9c8955cf-2400-4265-ac8b-8629dd3a8c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955cf-2400-4265-ac8b-8629dd3a8c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8B0FF7-4A70-4719-90CC-C77D9E4C8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2F194E-BD5D-44C3-9237-5DB511923BD0}">
  <ds:schemaRefs>
    <ds:schemaRef ds:uri="http://purl.org/dc/terms/"/>
    <ds:schemaRef ds:uri="http://schemas.microsoft.com/office/2006/documentManagement/types"/>
    <ds:schemaRef ds:uri="9c8955cf-2400-4265-ac8b-8629dd3a8c8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671EF6-3FF5-49D8-88AE-BBC6ABEA9B8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915F71A-C4EE-4C2B-904A-BB4EBAA8B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955cf-2400-4265-ac8b-8629dd3a8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10163</TotalTime>
  <Words>1056</Words>
  <Application>Microsoft Office PowerPoint</Application>
  <PresentationFormat>On-screen Show (4:3)</PresentationFormat>
  <Paragraphs>147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Concourse</vt:lpstr>
      <vt:lpstr>Greening Through Procurement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Management System</dc:title>
  <dc:creator>Arnold Sgt David S</dc:creator>
  <cp:lastModifiedBy>Corona CIV Paul M</cp:lastModifiedBy>
  <cp:revision>145</cp:revision>
  <cp:lastPrinted>2014-10-06T21:46:28Z</cp:lastPrinted>
  <dcterms:created xsi:type="dcterms:W3CDTF">2014-06-05T21:46:35Z</dcterms:created>
  <dcterms:modified xsi:type="dcterms:W3CDTF">2021-03-31T15:49:52Z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0x010100B87DE63CEF86C548881C11C7ACD74E5A</vt:lpwstr>
  </property>
  <property fmtid="{D5CDD505-2E9C-101B-9397-08002B2CF9AE}" pid="3" name="_dlc_DocIdItemGuid">
    <vt:lpwstr>45891ec4-221b-49f8-909b-7b333bee19db</vt:lpwstr>
  </property>
</Properties>
</file>